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64" r:id="rId4"/>
    <p:sldId id="266" r:id="rId5"/>
    <p:sldId id="263" r:id="rId6"/>
    <p:sldId id="262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67CAC5-EAF8-4AAC-B4AF-41A41CBBA3C3}" v="2" dt="2026-04-12T08:00:42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65738" autoAdjust="0"/>
  </p:normalViewPr>
  <p:slideViewPr>
    <p:cSldViewPr snapToGrid="0">
      <p:cViewPr varScale="1">
        <p:scale>
          <a:sx n="72" d="100"/>
          <a:sy n="72" d="100"/>
        </p:scale>
        <p:origin x="19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as Warren" userId="fa04b64d963393cb" providerId="LiveId" clId="{125DAFC7-4B29-498E-8B0F-5C781AACC8B3}"/>
    <pc:docChg chg="undo redo custSel addSld delSld modSld sldOrd">
      <pc:chgData name="Nicholas Warren" userId="fa04b64d963393cb" providerId="LiveId" clId="{125DAFC7-4B29-498E-8B0F-5C781AACC8B3}" dt="2026-04-12T14:45:12.124" v="384" actId="20577"/>
      <pc:docMkLst>
        <pc:docMk/>
      </pc:docMkLst>
      <pc:sldChg chg="modSp mod">
        <pc:chgData name="Nicholas Warren" userId="fa04b64d963393cb" providerId="LiveId" clId="{125DAFC7-4B29-498E-8B0F-5C781AACC8B3}" dt="2026-04-12T07:55:11.970" v="5" actId="20577"/>
        <pc:sldMkLst>
          <pc:docMk/>
          <pc:sldMk cId="1716684843" sldId="256"/>
        </pc:sldMkLst>
        <pc:spChg chg="mod">
          <ac:chgData name="Nicholas Warren" userId="fa04b64d963393cb" providerId="LiveId" clId="{125DAFC7-4B29-498E-8B0F-5C781AACC8B3}" dt="2026-04-12T07:55:11.970" v="5" actId="20577"/>
          <ac:spMkLst>
            <pc:docMk/>
            <pc:sldMk cId="1716684843" sldId="256"/>
            <ac:spMk id="3" creationId="{2A689021-C17D-492F-970C-0104B920F081}"/>
          </ac:spMkLst>
        </pc:spChg>
      </pc:sldChg>
      <pc:sldChg chg="modSp mod">
        <pc:chgData name="Nicholas Warren" userId="fa04b64d963393cb" providerId="LiveId" clId="{125DAFC7-4B29-498E-8B0F-5C781AACC8B3}" dt="2026-04-12T07:55:17.398" v="7" actId="20577"/>
        <pc:sldMkLst>
          <pc:docMk/>
          <pc:sldMk cId="533415639" sldId="261"/>
        </pc:sldMkLst>
        <pc:spChg chg="mod">
          <ac:chgData name="Nicholas Warren" userId="fa04b64d963393cb" providerId="LiveId" clId="{125DAFC7-4B29-498E-8B0F-5C781AACC8B3}" dt="2026-04-12T07:55:17.398" v="7" actId="20577"/>
          <ac:spMkLst>
            <pc:docMk/>
            <pc:sldMk cId="533415639" sldId="261"/>
            <ac:spMk id="2" creationId="{EC0D585A-C434-4DA9-9651-05C56ED10E2F}"/>
          </ac:spMkLst>
        </pc:spChg>
      </pc:sldChg>
      <pc:sldChg chg="modSp mod">
        <pc:chgData name="Nicholas Warren" userId="fa04b64d963393cb" providerId="LiveId" clId="{125DAFC7-4B29-498E-8B0F-5C781AACC8B3}" dt="2026-04-12T08:00:02.293" v="105" actId="20577"/>
        <pc:sldMkLst>
          <pc:docMk/>
          <pc:sldMk cId="3339912208" sldId="262"/>
        </pc:sldMkLst>
        <pc:spChg chg="mod">
          <ac:chgData name="Nicholas Warren" userId="fa04b64d963393cb" providerId="LiveId" clId="{125DAFC7-4B29-498E-8B0F-5C781AACC8B3}" dt="2026-04-12T07:58:51.497" v="56" actId="14100"/>
          <ac:spMkLst>
            <pc:docMk/>
            <pc:sldMk cId="3339912208" sldId="262"/>
            <ac:spMk id="3" creationId="{D8807333-F2D2-49E2-A673-6DE90F7F1910}"/>
          </ac:spMkLst>
        </pc:spChg>
        <pc:spChg chg="mod">
          <ac:chgData name="Nicholas Warren" userId="fa04b64d963393cb" providerId="LiveId" clId="{125DAFC7-4B29-498E-8B0F-5C781AACC8B3}" dt="2026-04-12T08:00:02.293" v="105" actId="20577"/>
          <ac:spMkLst>
            <pc:docMk/>
            <pc:sldMk cId="3339912208" sldId="262"/>
            <ac:spMk id="6" creationId="{471F72E4-DDEF-4BA2-855A-B734CF0DDEFF}"/>
          </ac:spMkLst>
        </pc:spChg>
      </pc:sldChg>
      <pc:sldChg chg="addSp delSp modSp mod">
        <pc:chgData name="Nicholas Warren" userId="fa04b64d963393cb" providerId="LiveId" clId="{125DAFC7-4B29-498E-8B0F-5C781AACC8B3}" dt="2026-04-12T08:03:32.418" v="182" actId="1076"/>
        <pc:sldMkLst>
          <pc:docMk/>
          <pc:sldMk cId="1852608881" sldId="263"/>
        </pc:sldMkLst>
        <pc:spChg chg="mod">
          <ac:chgData name="Nicholas Warren" userId="fa04b64d963393cb" providerId="LiveId" clId="{125DAFC7-4B29-498E-8B0F-5C781AACC8B3}" dt="2026-04-12T08:03:13.574" v="179" actId="14100"/>
          <ac:spMkLst>
            <pc:docMk/>
            <pc:sldMk cId="1852608881" sldId="263"/>
            <ac:spMk id="4" creationId="{9D8C6E95-5A84-6A22-1B30-9645BEB298D3}"/>
          </ac:spMkLst>
        </pc:spChg>
        <pc:picChg chg="add mod modCrop">
          <ac:chgData name="Nicholas Warren" userId="fa04b64d963393cb" providerId="LiveId" clId="{125DAFC7-4B29-498E-8B0F-5C781AACC8B3}" dt="2026-04-12T08:03:32.418" v="182" actId="1076"/>
          <ac:picMkLst>
            <pc:docMk/>
            <pc:sldMk cId="1852608881" sldId="263"/>
            <ac:picMk id="2" creationId="{9EB44482-3C52-56B4-08B7-87BFD284ED96}"/>
          </ac:picMkLst>
        </pc:picChg>
        <pc:picChg chg="add del">
          <ac:chgData name="Nicholas Warren" userId="fa04b64d963393cb" providerId="LiveId" clId="{125DAFC7-4B29-498E-8B0F-5C781AACC8B3}" dt="2026-04-12T07:57:20.975" v="13" actId="478"/>
          <ac:picMkLst>
            <pc:docMk/>
            <pc:sldMk cId="1852608881" sldId="263"/>
            <ac:picMk id="3" creationId="{902084C2-35E8-D5A1-4293-5580463467BF}"/>
          </ac:picMkLst>
        </pc:picChg>
      </pc:sldChg>
      <pc:sldChg chg="addSp delSp modSp mod">
        <pc:chgData name="Nicholas Warren" userId="fa04b64d963393cb" providerId="LiveId" clId="{125DAFC7-4B29-498E-8B0F-5C781AACC8B3}" dt="2026-04-12T14:45:12.124" v="384" actId="20577"/>
        <pc:sldMkLst>
          <pc:docMk/>
          <pc:sldMk cId="4196462305" sldId="264"/>
        </pc:sldMkLst>
        <pc:spChg chg="mod">
          <ac:chgData name="Nicholas Warren" userId="fa04b64d963393cb" providerId="LiveId" clId="{125DAFC7-4B29-498E-8B0F-5C781AACC8B3}" dt="2026-04-12T08:11:26.740" v="321" actId="14100"/>
          <ac:spMkLst>
            <pc:docMk/>
            <pc:sldMk cId="4196462305" sldId="264"/>
            <ac:spMk id="6" creationId="{56C73693-13D1-2208-7FFB-882BD9817CCD}"/>
          </ac:spMkLst>
        </pc:spChg>
        <pc:spChg chg="mod">
          <ac:chgData name="Nicholas Warren" userId="fa04b64d963393cb" providerId="LiveId" clId="{125DAFC7-4B29-498E-8B0F-5C781AACC8B3}" dt="2026-04-12T14:45:12.124" v="384" actId="20577"/>
          <ac:spMkLst>
            <pc:docMk/>
            <pc:sldMk cId="4196462305" sldId="264"/>
            <ac:spMk id="7" creationId="{49B5B5D8-22AE-E962-72CA-3FEDC646F3C3}"/>
          </ac:spMkLst>
        </pc:spChg>
        <pc:picChg chg="del">
          <ac:chgData name="Nicholas Warren" userId="fa04b64d963393cb" providerId="LiveId" clId="{125DAFC7-4B29-498E-8B0F-5C781AACC8B3}" dt="2026-04-12T08:06:50.027" v="243" actId="478"/>
          <ac:picMkLst>
            <pc:docMk/>
            <pc:sldMk cId="4196462305" sldId="264"/>
            <ac:picMk id="3" creationId="{A27A340C-4485-8322-2B31-81AC7C04819A}"/>
          </ac:picMkLst>
        </pc:picChg>
        <pc:picChg chg="del">
          <ac:chgData name="Nicholas Warren" userId="fa04b64d963393cb" providerId="LiveId" clId="{125DAFC7-4B29-498E-8B0F-5C781AACC8B3}" dt="2026-04-12T08:06:52.388" v="244" actId="478"/>
          <ac:picMkLst>
            <pc:docMk/>
            <pc:sldMk cId="4196462305" sldId="264"/>
            <ac:picMk id="4" creationId="{42E868B9-36C9-F7C1-C128-634818B52EE0}"/>
          </ac:picMkLst>
        </pc:picChg>
        <pc:picChg chg="del">
          <ac:chgData name="Nicholas Warren" userId="fa04b64d963393cb" providerId="LiveId" clId="{125DAFC7-4B29-498E-8B0F-5C781AACC8B3}" dt="2026-04-12T08:06:49.055" v="242" actId="478"/>
          <ac:picMkLst>
            <pc:docMk/>
            <pc:sldMk cId="4196462305" sldId="264"/>
            <ac:picMk id="5" creationId="{DCE06356-49E1-1BE1-1384-EF461B599563}"/>
          </ac:picMkLst>
        </pc:picChg>
        <pc:picChg chg="add mod">
          <ac:chgData name="Nicholas Warren" userId="fa04b64d963393cb" providerId="LiveId" clId="{125DAFC7-4B29-498E-8B0F-5C781AACC8B3}" dt="2026-04-12T08:11:14.812" v="319" actId="1076"/>
          <ac:picMkLst>
            <pc:docMk/>
            <pc:sldMk cId="4196462305" sldId="264"/>
            <ac:picMk id="9" creationId="{B36AD3A5-A46A-1A3C-7ED4-5AFFFC45ED75}"/>
          </ac:picMkLst>
        </pc:picChg>
      </pc:sldChg>
      <pc:sldChg chg="addSp delSp mod">
        <pc:chgData name="Nicholas Warren" userId="fa04b64d963393cb" providerId="LiveId" clId="{125DAFC7-4B29-498E-8B0F-5C781AACC8B3}" dt="2026-04-12T08:13:36.231" v="373" actId="22"/>
        <pc:sldMkLst>
          <pc:docMk/>
          <pc:sldMk cId="1684521190" sldId="265"/>
        </pc:sldMkLst>
        <pc:picChg chg="add">
          <ac:chgData name="Nicholas Warren" userId="fa04b64d963393cb" providerId="LiveId" clId="{125DAFC7-4B29-498E-8B0F-5C781AACC8B3}" dt="2026-04-12T08:13:36.231" v="373" actId="22"/>
          <ac:picMkLst>
            <pc:docMk/>
            <pc:sldMk cId="1684521190" sldId="265"/>
            <ac:picMk id="3" creationId="{16CD640A-58E7-990C-49CA-77377DB69098}"/>
          </ac:picMkLst>
        </pc:picChg>
        <pc:picChg chg="del">
          <ac:chgData name="Nicholas Warren" userId="fa04b64d963393cb" providerId="LiveId" clId="{125DAFC7-4B29-498E-8B0F-5C781AACC8B3}" dt="2026-04-12T08:12:49.941" v="372" actId="478"/>
          <ac:picMkLst>
            <pc:docMk/>
            <pc:sldMk cId="1684521190" sldId="265"/>
            <ac:picMk id="8" creationId="{7355F010-1E79-B188-3EBC-F0FE0BABC727}"/>
          </ac:picMkLst>
        </pc:picChg>
      </pc:sldChg>
      <pc:sldChg chg="modSp add mod ord">
        <pc:chgData name="Nicholas Warren" userId="fa04b64d963393cb" providerId="LiveId" clId="{125DAFC7-4B29-498E-8B0F-5C781AACC8B3}" dt="2026-04-12T08:02:32.060" v="167" actId="1076"/>
        <pc:sldMkLst>
          <pc:docMk/>
          <pc:sldMk cId="1587120312" sldId="266"/>
        </pc:sldMkLst>
        <pc:spChg chg="mod">
          <ac:chgData name="Nicholas Warren" userId="fa04b64d963393cb" providerId="LiveId" clId="{125DAFC7-4B29-498E-8B0F-5C781AACC8B3}" dt="2026-04-12T08:02:23.998" v="164" actId="14100"/>
          <ac:spMkLst>
            <pc:docMk/>
            <pc:sldMk cId="1587120312" sldId="266"/>
            <ac:spMk id="4" creationId="{99DA4DB4-E4F6-0120-9241-EDEAD95AD1EE}"/>
          </ac:spMkLst>
        </pc:spChg>
        <pc:picChg chg="mod modCrop">
          <ac:chgData name="Nicholas Warren" userId="fa04b64d963393cb" providerId="LiveId" clId="{125DAFC7-4B29-498E-8B0F-5C781AACC8B3}" dt="2026-04-12T08:02:32.060" v="167" actId="1076"/>
          <ac:picMkLst>
            <pc:docMk/>
            <pc:sldMk cId="1587120312" sldId="266"/>
            <ac:picMk id="2" creationId="{25D4A065-3ECE-4922-4021-245812F4BE22}"/>
          </ac:picMkLst>
        </pc:picChg>
      </pc:sldChg>
      <pc:sldChg chg="del">
        <pc:chgData name="Nicholas Warren" userId="fa04b64d963393cb" providerId="LiveId" clId="{125DAFC7-4B29-498E-8B0F-5C781AACC8B3}" dt="2026-04-12T07:55:55.476" v="8" actId="47"/>
        <pc:sldMkLst>
          <pc:docMk/>
          <pc:sldMk cId="3831913466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5E449-81F7-408B-A0A3-8058911F6EDD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EE481-B8E6-4BF1-8968-D64DD9CEC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16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EE481-B8E6-4BF1-8968-D64DD9CECEC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360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EE481-B8E6-4BF1-8968-D64DD9CECEC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14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EE481-B8E6-4BF1-8968-D64DD9CECEC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48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EE481-B8E6-4BF1-8968-D64DD9CECEC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583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EE481-B8E6-4BF1-8968-D64DD9CECEC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80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07DEE-366A-4C08-8E60-B4D065D82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7D01E7-F3FB-404F-91D5-6E1E86792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D02CA-302B-4779-B153-039B67456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D536E-4AAF-459F-B877-2CC95EA4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249A9-D09E-44E8-91F5-2D1D3E382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360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585F6-A231-4364-8A51-6F2212AFA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E993B-748F-461E-8BD9-CD1C4A389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63DB9-150A-4459-B582-7C1B47F82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08B71-127B-4B38-A8DB-9FDF7DAB4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8895B-8647-4992-9C01-64645F2BB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15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7AE1-E5D3-487C-A277-260D10AB6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5176B-A423-4B36-B7C4-A6A750549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49CE7-F4EE-4951-9390-85BD8C8CC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382B4-6A6A-4B20-A792-BDA1D529D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F01A6-11EA-4BC7-95A1-EC3EE5F07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53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9DC48-0048-4A56-9E33-B0A11B802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A6652-8BF5-448E-9911-363EBF9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8EB7D-0D00-46C4-B09B-F69DB5DA4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4414B-9438-4640-B3B6-E10ED720F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8497B5-2DC7-4D47-9A9D-267A81BC5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0B355-6309-4EC5-BB88-F32A6259A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88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43DE0-8558-40CF-9D1F-5A7F0792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C01A5-50C1-4D5C-AA4A-C9E041E76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086E7A-ACF3-43FD-A79E-BBB50E6BF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64150B-2430-415D-8A96-7B8ED15D9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A7D4D6-1C60-4644-8867-80FAB1A6A5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3EB5A4-FB19-485E-B75A-3F845B23A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3F61C5-A103-48B3-8B73-809C9586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698952-927D-4709-9A78-FDA604661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76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66B75-BB4B-4569-9784-9E47AD99E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5F4FE3-87F9-4D13-8691-466DDB6A7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5DDA9-75A0-4138-8A0F-47DDC2DBF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58A8E0-2354-4CA2-AC65-A0A3EC5E3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79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200381-6480-4310-8B18-68BA8C4F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27E1E5-2BDA-4C90-8369-522566BD6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49DD7-C151-4F66-8B42-646F843EE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076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A4732-2516-4D95-BA9F-3CADE21E0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4204F-6F70-49D1-9CC1-550A57C99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54D34-29FD-49AA-8AA2-0CB666166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1AD0D-E8E8-44AA-AEE6-A2C7402B5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AA248-70A7-49CA-B18A-E6268453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AFB8DA-8B38-4141-AA16-E117613D4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305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4A220-BF63-46D0-B01B-AC07A6D27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67B0BC-5319-44D0-BC12-E1865EC011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819C2-354C-4F86-9B0A-B950197E6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55401-6956-4DD1-93F7-DF7DAABBC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F6885-E66A-4750-A950-E8DD47E58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867E9-F1A7-4371-ABF3-57BBEEC77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29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C0979-C8E3-40E2-900D-02B79AF3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360CB3-FA81-4548-8732-190AA476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D4CBC-27AF-4C15-8CE0-04EC9DF10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CC1B6-5902-42F1-A599-00F598514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B5FA9-6B4B-4BC5-8603-1F08E2DCD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212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CA469-FA70-41C8-905C-8D7655F1C2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B0BC5A-1FCE-4A2B-BDA4-2E68FE6D9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D7B01-68CD-4D90-B998-EB907E729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FC53D-EB6B-4900-ADFF-6DFFB6CB0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6D166-738E-4A1A-9B5C-E9624597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605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59BEB3-8999-42BA-88F9-DE146B42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5CC1F-1BDC-4650-BD35-4B2DD5766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C7F3D-2778-47F2-9925-3211CD8B5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04F7A-A398-4AAB-ACA8-36ACBC3D3A1E}" type="datetimeFigureOut">
              <a:rPr lang="en-GB" smtClean="0"/>
              <a:t>12/04/2026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B02B6-A3CA-4C37-8D87-A11B4D85B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B35F1-6044-4398-856A-4181BF062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76AC5-9658-4C72-802E-FCC708DF41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504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s://swtlothians.org.uk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7D7B8D-EF99-4CA1-AB1E-4C0C04740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2917370"/>
            <a:ext cx="12191999" cy="39406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DB9311-3C7C-4234-8A1A-0A36325AA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449" y="4746929"/>
            <a:ext cx="10901471" cy="1049034"/>
          </a:xfrm>
          <a:noFill/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Scottish Wildlife Trust Lothians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689021-C17D-492F-970C-0104B920F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449" y="5795963"/>
            <a:ext cx="10901471" cy="560388"/>
          </a:xfrm>
          <a:noFill/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Annual General Meeting – 16th April 2026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Picture 3" descr="A picture containing water, sky, grass, outdoor&#10;&#10;Description automatically generated">
            <a:extLst>
              <a:ext uri="{FF2B5EF4-FFF2-40B4-BE49-F238E27FC236}">
                <a16:creationId xmlns:a16="http://schemas.microsoft.com/office/drawing/2014/main" id="{B162015C-1D47-44E8-89EC-FCD638FD2C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" r="5760"/>
          <a:stretch/>
        </p:blipFill>
        <p:spPr>
          <a:xfrm>
            <a:off x="20" y="1"/>
            <a:ext cx="12191979" cy="4239482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5A64B445-9133-43D4-956A-4B7214FC2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816" y="5847987"/>
            <a:ext cx="2335662" cy="91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84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D585A-C434-4DA9-9651-05C56ED1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3400" dirty="0"/>
              <a:t>Scottish Wildlife Trust Lothians Group – AGM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2385A3-D251-4FCE-BC47-B928F937D3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847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ED78B-84CB-48BE-9543-3E31C3689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dirty="0"/>
              <a:t>Agenda</a:t>
            </a:r>
          </a:p>
          <a:p>
            <a:r>
              <a:rPr lang="en-GB" sz="1700" dirty="0"/>
              <a:t>Approval of the annual report</a:t>
            </a:r>
          </a:p>
          <a:p>
            <a:r>
              <a:rPr lang="en-GB" sz="1700" dirty="0"/>
              <a:t>Approval of the group’s verified account</a:t>
            </a:r>
          </a:p>
          <a:p>
            <a:r>
              <a:rPr lang="en-GB" sz="1700" dirty="0"/>
              <a:t>Elections of office bearers</a:t>
            </a:r>
          </a:p>
          <a:p>
            <a:endParaRPr lang="en-GB" sz="1700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9FDD7FA-2931-3B56-A9AD-D4442C36D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821" y="5798198"/>
            <a:ext cx="2335662" cy="91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15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2A460664-AA7C-DA0A-D75F-7D6919A54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654" y="5820005"/>
            <a:ext cx="2335662" cy="9108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6C73693-13D1-2208-7FFB-882BD9817CCD}"/>
              </a:ext>
            </a:extLst>
          </p:cNvPr>
          <p:cNvSpPr txBox="1">
            <a:spLocks/>
          </p:cNvSpPr>
          <p:nvPr/>
        </p:nvSpPr>
        <p:spPr>
          <a:xfrm>
            <a:off x="5817704" y="127152"/>
            <a:ext cx="6283612" cy="645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Annual Report Highlights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B5B5D8-22AE-E962-72CA-3FEDC646F3C3}"/>
              </a:ext>
            </a:extLst>
          </p:cNvPr>
          <p:cNvSpPr txBox="1"/>
          <p:nvPr/>
        </p:nvSpPr>
        <p:spPr>
          <a:xfrm>
            <a:off x="5350514" y="984843"/>
            <a:ext cx="675080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Walks &amp; Talks:  11 events, 5 of these were outings, the other six were organised talks which took place at the Cornerstone Centre off Princes street, Edinburgh or online.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Our newsletter goes out 3 times a year to over 12,000 members (over 6,000 memberships) in the Lothians.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We maintain a webpage - </a:t>
            </a:r>
            <a:r>
              <a:rPr lang="en-GB" dirty="0">
                <a:hlinkClick r:id="rId4"/>
              </a:rPr>
              <a:t>https://swtlothians.org.uk/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reserve committee supports the management of the Trust Lothians reserves and met once this year on the 24th of February 2026 to discuss past and future activities.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Planning Matters - Monitoring the threats to Local Biodiversity Sites and LBS site assessments.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Fundraising.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6AD3A5-A46A-1A3C-7ED4-5AFFFC45ED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50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62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A00C2-1E96-D03B-8622-6FA313129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C8CAD3B-CB06-606B-AA38-8CD4EA646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03" y="5786277"/>
            <a:ext cx="2335662" cy="9108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9DA4DB4-E4F6-0120-9241-EDEAD95AD1EE}"/>
              </a:ext>
            </a:extLst>
          </p:cNvPr>
          <p:cNvSpPr txBox="1">
            <a:spLocks/>
          </p:cNvSpPr>
          <p:nvPr/>
        </p:nvSpPr>
        <p:spPr>
          <a:xfrm>
            <a:off x="718980" y="208429"/>
            <a:ext cx="6317924" cy="6927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Financial Accounts - Income</a:t>
            </a:r>
          </a:p>
        </p:txBody>
      </p:sp>
      <p:pic>
        <p:nvPicPr>
          <p:cNvPr id="10" name="Picture 9" descr="A white swan in water&#10;&#10;Description automatically generated">
            <a:extLst>
              <a:ext uri="{FF2B5EF4-FFF2-40B4-BE49-F238E27FC236}">
                <a16:creationId xmlns:a16="http://schemas.microsoft.com/office/drawing/2014/main" id="{A49CBFB3-063F-0BE1-4D50-3E98B5589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884" y="616301"/>
            <a:ext cx="3114575" cy="41086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D4A065-3ECE-4922-4021-245812F4BE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16" t="3727" b="55895"/>
          <a:stretch>
            <a:fillRect/>
          </a:stretch>
        </p:blipFill>
        <p:spPr>
          <a:xfrm>
            <a:off x="397565" y="1086678"/>
            <a:ext cx="7928883" cy="488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20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74064B78-1F58-5FE7-6486-37848D357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03" y="5786277"/>
            <a:ext cx="2335662" cy="9108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D8C6E95-5A84-6A22-1B30-9645BEB298D3}"/>
              </a:ext>
            </a:extLst>
          </p:cNvPr>
          <p:cNvSpPr txBox="1">
            <a:spLocks/>
          </p:cNvSpPr>
          <p:nvPr/>
        </p:nvSpPr>
        <p:spPr>
          <a:xfrm>
            <a:off x="480441" y="364131"/>
            <a:ext cx="7868429" cy="6695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Financial Accounts - Expenditure</a:t>
            </a:r>
          </a:p>
        </p:txBody>
      </p:sp>
      <p:pic>
        <p:nvPicPr>
          <p:cNvPr id="10" name="Picture 9" descr="A white swan in water&#10;&#10;Description automatically generated">
            <a:extLst>
              <a:ext uri="{FF2B5EF4-FFF2-40B4-BE49-F238E27FC236}">
                <a16:creationId xmlns:a16="http://schemas.microsoft.com/office/drawing/2014/main" id="{5715D501-7E0D-9D73-1282-4F4FBC40E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884" y="616301"/>
            <a:ext cx="3114575" cy="41086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B44482-3C52-56B4-08B7-87BFD284ED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297"/>
          <a:stretch>
            <a:fillRect/>
          </a:stretch>
        </p:blipFill>
        <p:spPr>
          <a:xfrm>
            <a:off x="480441" y="1033670"/>
            <a:ext cx="7381996" cy="597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08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C075B-CDAE-4CEE-8AB6-00F984AEE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8598" y="127152"/>
            <a:ext cx="7942890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latin typeface="+mj-lt"/>
                <a:ea typeface="+mj-ea"/>
                <a:cs typeface="+mj-cs"/>
              </a:rPr>
              <a:t>Lothians Group proposed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07333-F2D2-49E2-A673-6DE90F7F1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358" y="994186"/>
            <a:ext cx="3427283" cy="573666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</a:rPr>
              <a:t>Chair</a:t>
            </a:r>
            <a:r>
              <a:rPr lang="en-US" sz="1800" dirty="0">
                <a:effectLst/>
              </a:rPr>
              <a:t>:</a:t>
            </a:r>
            <a:r>
              <a:rPr lang="en-US" sz="1800" dirty="0"/>
              <a:t> </a:t>
            </a:r>
            <a:r>
              <a:rPr lang="en-GB" sz="1800" dirty="0">
                <a:effectLst/>
                <a:ea typeface="Calibri" panose="020F0502020204030204" pitchFamily="34" charset="0"/>
              </a:rPr>
              <a:t>Kate Walters</a:t>
            </a:r>
            <a:endParaRPr lang="en-US" sz="1800" dirty="0">
              <a:effectLst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</a:rPr>
              <a:t>Vice Chair</a:t>
            </a:r>
            <a:r>
              <a:rPr lang="en-US" sz="1800" dirty="0">
                <a:effectLst/>
              </a:rPr>
              <a:t>:</a:t>
            </a:r>
            <a:r>
              <a:rPr lang="en-US" sz="1800" dirty="0"/>
              <a:t> Colin Murray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</a:rPr>
              <a:t>Secretary</a:t>
            </a:r>
            <a:r>
              <a:rPr lang="en-US" sz="1800" dirty="0">
                <a:effectLst/>
              </a:rPr>
              <a:t>: Vacant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</a:rPr>
              <a:t>Treasurer</a:t>
            </a:r>
            <a:r>
              <a:rPr lang="en-US" sz="1800" dirty="0">
                <a:effectLst/>
              </a:rPr>
              <a:t>: Trevor Paterson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</a:rPr>
              <a:t>Planning Secretary</a:t>
            </a:r>
            <a:r>
              <a:rPr lang="en-US" sz="1800" dirty="0">
                <a:effectLst/>
              </a:rPr>
              <a:t>:	</a:t>
            </a:r>
            <a:r>
              <a:rPr lang="en-US" sz="1800" dirty="0"/>
              <a:t> </a:t>
            </a:r>
            <a:r>
              <a:rPr lang="en-US" sz="1800" dirty="0">
                <a:effectLst/>
              </a:rPr>
              <a:t>Tim Duffy 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</a:rPr>
              <a:t>Fundraising Coordinator: </a:t>
            </a:r>
            <a:r>
              <a:rPr lang="en-US" sz="1800" dirty="0">
                <a:effectLst/>
              </a:rPr>
              <a:t>Barbara Knowles with support from the Treasurer.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/>
              <a:t>Events Coordinator: </a:t>
            </a:r>
            <a:r>
              <a:rPr lang="en-US" sz="1800" dirty="0"/>
              <a:t>Colin Shepherd</a:t>
            </a:r>
            <a:r>
              <a:rPr lang="en-US" sz="1800" b="1" dirty="0"/>
              <a:t>	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/>
              <a:t>Publicity, Editor ‘Lothian Talk’: </a:t>
            </a:r>
            <a:r>
              <a:rPr lang="en-US" sz="1800" dirty="0"/>
              <a:t>Ash Caton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US" sz="1800" b="1" dirty="0"/>
              <a:t>Webmaster:</a:t>
            </a:r>
            <a:r>
              <a:rPr lang="en-US" sz="1800" dirty="0"/>
              <a:t> Colin Murray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US" sz="1800" b="1" dirty="0"/>
              <a:t>Social Media: </a:t>
            </a:r>
            <a:r>
              <a:rPr lang="en-US" sz="1800" dirty="0"/>
              <a:t>Vacant – on hold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US" sz="1800" b="1" dirty="0"/>
              <a:t>Ordinary Members</a:t>
            </a:r>
            <a:r>
              <a:rPr lang="en-US" sz="1800" dirty="0"/>
              <a:t>: </a:t>
            </a:r>
            <a:r>
              <a:rPr lang="en-GB" sz="1800" dirty="0"/>
              <a:t>Nicholas Warren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71F72E4-DDEF-4BA2-855A-B734CF0DDEFF}"/>
              </a:ext>
            </a:extLst>
          </p:cNvPr>
          <p:cNvSpPr txBox="1"/>
          <p:nvPr/>
        </p:nvSpPr>
        <p:spPr>
          <a:xfrm>
            <a:off x="8450102" y="994187"/>
            <a:ext cx="3197701" cy="4500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</a:rPr>
              <a:t>Ex Officio Members:</a:t>
            </a:r>
            <a:endParaRPr lang="en-US" sz="1800" dirty="0">
              <a:effectLst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</a:rPr>
              <a:t>SWT Lothians Reserves Manager - Julian Warman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</a:rPr>
              <a:t>Reserves Convenor Group Chair:</a:t>
            </a:r>
            <a:r>
              <a:rPr lang="en-US" sz="1800" dirty="0">
                <a:effectLst/>
              </a:rPr>
              <a:t> </a:t>
            </a:r>
            <a:r>
              <a:rPr lang="en-US" sz="1800" dirty="0"/>
              <a:t>Nicholas Warren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en-US" dirty="0">
              <a:effectLst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/>
              <a:t>Planning representatives:  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</a:rPr>
              <a:t>East Lothian - Tim Duffy 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</a:rPr>
              <a:t>Midlothian - Alison Macfadyen 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</a:rPr>
              <a:t>City of Edinburgh Council - Nicki Lundy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</a:rPr>
              <a:t>West Lothian - Vacant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endParaRPr lang="en-US" dirty="0">
              <a:effectLst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2D0222FD-314C-C5B9-2F8E-60014A79D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826" y="5863813"/>
            <a:ext cx="2335662" cy="910843"/>
          </a:xfrm>
          <a:prstGeom prst="rect">
            <a:avLst/>
          </a:prstGeom>
        </p:spPr>
      </p:pic>
      <p:pic>
        <p:nvPicPr>
          <p:cNvPr id="5" name="Picture 4" descr="A picture containing flower, plant, sandwort, sweet alyssum&#10;&#10;Description automatically generated">
            <a:extLst>
              <a:ext uri="{FF2B5EF4-FFF2-40B4-BE49-F238E27FC236}">
                <a16:creationId xmlns:a16="http://schemas.microsoft.com/office/drawing/2014/main" id="{EBF3A60A-AEE4-01FF-9C04-9630979C3C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6" b="9206"/>
          <a:stretch/>
        </p:blipFill>
        <p:spPr>
          <a:xfrm rot="5400000">
            <a:off x="-1330751" y="1330752"/>
            <a:ext cx="6858000" cy="419649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3991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CD640A-58E7-990C-49CA-77377DB69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8153"/>
            <a:ext cx="12192000" cy="512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21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1453</TotalTime>
  <Words>276</Words>
  <Application>Microsoft Office PowerPoint</Application>
  <PresentationFormat>Widescreen</PresentationFormat>
  <Paragraphs>47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Office Theme</vt:lpstr>
      <vt:lpstr>Scottish Wildlife Trust Lothians Group</vt:lpstr>
      <vt:lpstr>Scottish Wildlife Trust Lothians Group – AGM 2026</vt:lpstr>
      <vt:lpstr>PowerPoint Presentation</vt:lpstr>
      <vt:lpstr>PowerPoint Presentation</vt:lpstr>
      <vt:lpstr>PowerPoint Presentation</vt:lpstr>
      <vt:lpstr>Lothians Group proposed Committee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Scottish Wildlife Trust Lothians Group</dc:title>
  <dc:creator>Nicholas Warren</dc:creator>
  <cp:lastModifiedBy>Nicholas Warren</cp:lastModifiedBy>
  <cp:revision>3</cp:revision>
  <dcterms:created xsi:type="dcterms:W3CDTF">2022-04-21T05:44:19Z</dcterms:created>
  <dcterms:modified xsi:type="dcterms:W3CDTF">2026-04-12T14:45:18Z</dcterms:modified>
</cp:coreProperties>
</file>